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sldIdLst>
    <p:sldId id="257" r:id="rId5"/>
    <p:sldId id="258" r:id="rId6"/>
    <p:sldId id="259" r:id="rId7"/>
    <p:sldId id="261" r:id="rId8"/>
    <p:sldId id="265" r:id="rId9"/>
    <p:sldId id="263" r:id="rId10"/>
    <p:sldId id="256" r:id="rId11"/>
    <p:sldId id="266" r:id="rId12"/>
    <p:sldId id="267" r:id="rId13"/>
    <p:sldId id="264" r:id="rId14"/>
    <p:sldId id="268" r:id="rId15"/>
    <p:sldId id="269" r:id="rId16"/>
    <p:sldId id="262" r:id="rId17"/>
    <p:sldId id="260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FF"/>
    <a:srgbClr val="0000CC"/>
    <a:srgbClr val="3399FF"/>
    <a:srgbClr val="4837AF"/>
    <a:srgbClr val="2100E6"/>
    <a:srgbClr val="B240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08B9AD0-AA96-6D61-DE21-8A94FDEFD191}" v="259" dt="2021-05-27T10:54:17.072"/>
    <p1510:client id="{7AC4AF8A-9D93-4877-FACC-3B62E8FDD32D}" v="1196" dt="2021-05-27T09:26:50.514"/>
    <p1510:client id="{9BC85BA4-DC60-F8A8-54E5-51B273265037}" v="71" dt="2021-05-27T09:32:47.553"/>
    <p1510:client id="{9D208482-CB2B-D821-7623-D3D064B46A83}" v="35" dt="2021-05-27T11:26:46.286"/>
    <p1510:client id="{DBE013F0-99CC-DEB1-BA69-86A458FC0BB6}" v="152" dt="2021-05-27T11:19:36.487"/>
    <p1510:client id="{E4871222-2B47-4587-BA39-C03441ECAD03}" v="471" dt="2021-05-27T14:00:15.773"/>
    <p1510:client id="{E59C2389-D34E-4B00-A6A8-950B24A9E254}" v="517" dt="2021-05-27T11:27:37.776"/>
    <p1510:client id="{F45B0569-D99D-4714-A852-386F276D8D8F}" v="4" dt="2021-05-27T08:42:27.29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9" d="100"/>
          <a:sy n="69" d="100"/>
        </p:scale>
        <p:origin x="75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F45E2-4816-448D-A39B-4D30336FB845}" type="datetimeFigureOut">
              <a:rPr lang="fr-FR" smtClean="0"/>
              <a:t>27/05/2021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77BDE-F6F2-4E91-A36E-1203C3C0E773}" type="slidenum">
              <a:rPr lang="fr-FR" smtClean="0"/>
              <a:t>‹N°›</a:t>
            </a:fld>
            <a:endParaRPr lang="fr-FR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70556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wipe/>
      </p:transition>
    </mc:Choice>
    <mc:Fallback>
      <p:transition spd="slow">
        <p:wip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F45E2-4816-448D-A39B-4D30336FB845}" type="datetimeFigureOut">
              <a:rPr lang="fr-FR" smtClean="0"/>
              <a:t>27/05/2021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77BDE-F6F2-4E91-A36E-1203C3C0E77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005195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wipe/>
      </p:transition>
    </mc:Choice>
    <mc:Fallback>
      <p:transition spd="slow">
        <p:wip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F45E2-4816-448D-A39B-4D30336FB845}" type="datetimeFigureOut">
              <a:rPr lang="fr-FR" smtClean="0"/>
              <a:t>27/05/2021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77BDE-F6F2-4E91-A36E-1203C3C0E77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999928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wipe/>
      </p:transition>
    </mc:Choice>
    <mc:Fallback>
      <p:transition spd="slow">
        <p:wip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F45E2-4816-448D-A39B-4D30336FB845}" type="datetimeFigureOut">
              <a:rPr lang="fr-FR" smtClean="0"/>
              <a:t>27/05/2021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77BDE-F6F2-4E91-A36E-1203C3C0E773}" type="slidenum">
              <a:rPr lang="fr-FR" smtClean="0"/>
              <a:t>‹N°›</a:t>
            </a:fld>
            <a:endParaRPr lang="fr-FR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596330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wipe/>
      </p:transition>
    </mc:Choice>
    <mc:Fallback>
      <p:transition spd="slow">
        <p:wip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F45E2-4816-448D-A39B-4D30336FB845}" type="datetimeFigureOut">
              <a:rPr lang="fr-FR" smtClean="0"/>
              <a:t>27/05/2021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77BDE-F6F2-4E91-A36E-1203C3C0E77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339675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wipe/>
      </p:transition>
    </mc:Choice>
    <mc:Fallback>
      <p:transition spd="slow">
        <p:wip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F45E2-4816-448D-A39B-4D30336FB845}" type="datetimeFigureOut">
              <a:rPr lang="fr-FR" smtClean="0"/>
              <a:t>27/05/2021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77BDE-F6F2-4E91-A36E-1203C3C0E773}" type="slidenum">
              <a:rPr lang="fr-FR" smtClean="0"/>
              <a:t>‹N°›</a:t>
            </a:fld>
            <a:endParaRPr lang="fr-FR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483418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wipe/>
      </p:transition>
    </mc:Choice>
    <mc:Fallback>
      <p:transition spd="slow">
        <p:wip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fr-FR"/>
              <a:t>Modifiez le style du titre</a:t>
            </a:r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F45E2-4816-448D-A39B-4D30336FB845}" type="datetimeFigureOut">
              <a:rPr lang="fr-FR" smtClean="0"/>
              <a:t>27/05/2021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77BDE-F6F2-4E91-A36E-1203C3C0E77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58762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wipe/>
      </p:transition>
    </mc:Choice>
    <mc:Fallback>
      <p:transition spd="slow">
        <p:wip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F45E2-4816-448D-A39B-4D30336FB845}" type="datetimeFigureOut">
              <a:rPr lang="fr-FR" smtClean="0"/>
              <a:t>27/05/2021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77BDE-F6F2-4E91-A36E-1203C3C0E77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358425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wipe/>
      </p:transition>
    </mc:Choice>
    <mc:Fallback>
      <p:transition spd="slow">
        <p:wip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F45E2-4816-448D-A39B-4D30336FB845}" type="datetimeFigureOut">
              <a:rPr lang="fr-FR" smtClean="0"/>
              <a:t>27/05/2021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77BDE-F6F2-4E91-A36E-1203C3C0E77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527740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wipe/>
      </p:transition>
    </mc:Choice>
    <mc:Fallback>
      <p:transition spd="slow">
        <p:wip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F45E2-4816-448D-A39B-4D30336FB845}" type="datetimeFigureOut">
              <a:rPr lang="fr-FR" smtClean="0"/>
              <a:t>27/05/2021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77BDE-F6F2-4E91-A36E-1203C3C0E77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397388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wipe/>
      </p:transition>
    </mc:Choice>
    <mc:Fallback>
      <p:transition spd="slow">
        <p:wip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F45E2-4816-448D-A39B-4D30336FB845}" type="datetimeFigureOut">
              <a:rPr lang="fr-FR" smtClean="0"/>
              <a:t>27/05/2021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77BDE-F6F2-4E91-A36E-1203C3C0E77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743124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wipe/>
      </p:transition>
    </mc:Choice>
    <mc:Fallback>
      <p:transition spd="slow">
        <p:wip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F45E2-4816-448D-A39B-4D30336FB845}" type="datetimeFigureOut">
              <a:rPr lang="fr-FR" smtClean="0"/>
              <a:t>27/05/2021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77BDE-F6F2-4E91-A36E-1203C3C0E77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806036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wipe/>
      </p:transition>
    </mc:Choice>
    <mc:Fallback>
      <p:transition spd="slow">
        <p:wip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F45E2-4816-448D-A39B-4D30336FB845}" type="datetimeFigureOut">
              <a:rPr lang="fr-FR" smtClean="0"/>
              <a:t>27/05/2021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77BDE-F6F2-4E91-A36E-1203C3C0E77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988579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wipe/>
      </p:transition>
    </mc:Choice>
    <mc:Fallback>
      <p:transition spd="slow">
        <p:wip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F45E2-4816-448D-A39B-4D30336FB845}" type="datetimeFigureOut">
              <a:rPr lang="fr-FR" smtClean="0"/>
              <a:t>27/05/2021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77BDE-F6F2-4E91-A36E-1203C3C0E77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802958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wipe/>
      </p:transition>
    </mc:Choice>
    <mc:Fallback>
      <p:transition spd="slow">
        <p:wip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F45E2-4816-448D-A39B-4D30336FB845}" type="datetimeFigureOut">
              <a:rPr lang="fr-FR" smtClean="0"/>
              <a:t>27/05/2021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77BDE-F6F2-4E91-A36E-1203C3C0E77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167205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wipe/>
      </p:transition>
    </mc:Choice>
    <mc:Fallback>
      <p:transition spd="slow">
        <p:wip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F45E2-4816-448D-A39B-4D30336FB845}" type="datetimeFigureOut">
              <a:rPr lang="fr-FR" smtClean="0"/>
              <a:t>27/05/2021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77BDE-F6F2-4E91-A36E-1203C3C0E77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6539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wipe/>
      </p:transition>
    </mc:Choice>
    <mc:Fallback>
      <p:transition spd="slow">
        <p:wip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F45E2-4816-448D-A39B-4D30336FB845}" type="datetimeFigureOut">
              <a:rPr lang="fr-FR" smtClean="0"/>
              <a:t>27/05/2021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77BDE-F6F2-4E91-A36E-1203C3C0E77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40554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wipe/>
      </p:transition>
    </mc:Choice>
    <mc:Fallback>
      <p:transition spd="slow">
        <p:wip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02EF45E2-4816-448D-A39B-4D30336FB845}" type="datetimeFigureOut">
              <a:rPr lang="fr-FR" smtClean="0"/>
              <a:t>27/05/2021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B8F77BDE-F6F2-4E91-A36E-1203C3C0E77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486035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mc:AlternateContent xmlns:mc="http://schemas.openxmlformats.org/markup-compatibility/2006">
    <mc:Choice xmlns:p14="http://schemas.microsoft.com/office/powerpoint/2010/main" Requires="p14">
      <p:transition spd="slow" p14:dur="2000">
        <p:wipe/>
      </p:transition>
    </mc:Choice>
    <mc:Fallback>
      <p:transition spd="slow">
        <p:wipe/>
      </p:transition>
    </mc:Fallback>
  </mc:AlternateConten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nicob.space/homeio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087F135-30E6-4102-80D3-B0A83F5BA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2710" y="628617"/>
            <a:ext cx="3971902" cy="302898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b="1"/>
              <a:t>HOME IO</a:t>
            </a:r>
            <a:endParaRPr lang="en-US" sz="4800"/>
          </a:p>
        </p:txBody>
      </p:sp>
      <p:pic>
        <p:nvPicPr>
          <p:cNvPr id="4" name="Image 4">
            <a:extLst>
              <a:ext uri="{FF2B5EF4-FFF2-40B4-BE49-F238E27FC236}">
                <a16:creationId xmlns:a16="http://schemas.microsoft.com/office/drawing/2014/main" id="{6CE86174-FCD4-454F-B73A-FBF49D5266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496" r="18496" b="-1"/>
          <a:stretch/>
        </p:blipFill>
        <p:spPr>
          <a:xfrm>
            <a:off x="799072" y="786117"/>
            <a:ext cx="6245352" cy="4956048"/>
          </a:xfrm>
          <a:custGeom>
            <a:avLst/>
            <a:gdLst/>
            <a:ahLst/>
            <a:cxnLst/>
            <a:rect l="l" t="t" r="r" b="b"/>
            <a:pathLst>
              <a:path w="6245352" h="4956048">
                <a:moveTo>
                  <a:pt x="534609" y="0"/>
                </a:moveTo>
                <a:lnTo>
                  <a:pt x="6245352" y="0"/>
                </a:lnTo>
                <a:lnTo>
                  <a:pt x="6245352" y="4421439"/>
                </a:lnTo>
                <a:lnTo>
                  <a:pt x="5710743" y="4956048"/>
                </a:lnTo>
                <a:lnTo>
                  <a:pt x="0" y="4956048"/>
                </a:lnTo>
                <a:lnTo>
                  <a:pt x="0" y="534609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5043006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wipe/>
      </p:transition>
    </mc:Choice>
    <mc:Fallback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9" name="Rectangle 51">
            <a:extLst>
              <a:ext uri="{FF2B5EF4-FFF2-40B4-BE49-F238E27FC236}">
                <a16:creationId xmlns:a16="http://schemas.microsoft.com/office/drawing/2014/main" id="{2BDB7F85-D796-4A23-94A0-EAB405E0B5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CA3C424-DA4D-4EBB-B88D-C982CFFD24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4487332"/>
            <a:ext cx="7543800" cy="1507067"/>
          </a:xfrm>
        </p:spPr>
        <p:txBody>
          <a:bodyPr>
            <a:normAutofit/>
          </a:bodyPr>
          <a:lstStyle/>
          <a:p>
            <a:r>
              <a:rPr lang="fr-FR"/>
              <a:t>Les évents</a:t>
            </a:r>
          </a:p>
        </p:txBody>
      </p:sp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5D1C09F2-0278-4E4E-BFBC-9730A4EB75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96646" y="387626"/>
            <a:ext cx="7493137" cy="3615267"/>
          </a:xfrm>
        </p:spPr>
        <p:txBody>
          <a:bodyPr>
            <a:normAutofit/>
          </a:bodyPr>
          <a:lstStyle/>
          <a:p>
            <a:r>
              <a:rPr lang="fr-FR">
                <a:solidFill>
                  <a:schemeClr val="tx1"/>
                </a:solidFill>
              </a:rPr>
              <a:t>Les scénarios</a:t>
            </a:r>
          </a:p>
          <a:p>
            <a:pPr>
              <a:buClr>
                <a:srgbClr val="FFFFFF"/>
              </a:buClr>
            </a:pPr>
            <a:r>
              <a:rPr lang="fr-FR">
                <a:solidFill>
                  <a:schemeClr val="tx1"/>
                </a:solidFill>
              </a:rPr>
              <a:t>Tout les évènements qui peuvent apparaitre dans le chat</a:t>
            </a:r>
          </a:p>
        </p:txBody>
      </p:sp>
      <p:pic>
        <p:nvPicPr>
          <p:cNvPr id="4" name="Image 4">
            <a:extLst>
              <a:ext uri="{FF2B5EF4-FFF2-40B4-BE49-F238E27FC236}">
                <a16:creationId xmlns:a16="http://schemas.microsoft.com/office/drawing/2014/main" id="{036876DE-4746-4DF2-856D-34A915E794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978" r="1" b="18570"/>
          <a:stretch/>
        </p:blipFill>
        <p:spPr>
          <a:xfrm>
            <a:off x="129386" y="88358"/>
            <a:ext cx="3371397" cy="420623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grpSp>
        <p:nvGrpSpPr>
          <p:cNvPr id="50" name="Group 53">
            <a:extLst>
              <a:ext uri="{FF2B5EF4-FFF2-40B4-BE49-F238E27FC236}">
                <a16:creationId xmlns:a16="http://schemas.microsoft.com/office/drawing/2014/main" id="{77DDCDD8-143F-41FD-A4BE-4A424229FA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097FB148-36BD-4DF5-AED7-F0EE776DC4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5">
              <a:extLst>
                <a:ext uri="{FF2B5EF4-FFF2-40B4-BE49-F238E27FC236}">
                  <a16:creationId xmlns:a16="http://schemas.microsoft.com/office/drawing/2014/main" id="{F69E5424-8C76-4C97-BCC8-57D9EEF390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141D80E0-0C02-40B8-ACF6-95AB990377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7">
              <a:extLst>
                <a:ext uri="{FF2B5EF4-FFF2-40B4-BE49-F238E27FC236}">
                  <a16:creationId xmlns:a16="http://schemas.microsoft.com/office/drawing/2014/main" id="{491EB48E-ACE3-4132-B26B-4F49093F00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77CE3CAA-34A8-4268-9EA2-AC393E07F2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Image 8" descr="Une image contenant texte&#10;&#10;Description générée automatiquement">
            <a:extLst>
              <a:ext uri="{FF2B5EF4-FFF2-40B4-BE49-F238E27FC236}">
                <a16:creationId xmlns:a16="http://schemas.microsoft.com/office/drawing/2014/main" id="{C69EEBD9-A451-4317-B839-63E1E0E577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3183" y="4626431"/>
            <a:ext cx="5846417" cy="1547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7590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wipe/>
      </p:transition>
    </mc:Choice>
    <mc:Fallback>
      <p:transition spd="slow">
        <p:wip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321515B3-D7DF-4C4F-A467-0453818807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1681248-237C-4D65-9B2F-84FCB8099A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969" y="4061917"/>
            <a:ext cx="3704526" cy="1128640"/>
          </a:xfrm>
        </p:spPr>
        <p:txBody>
          <a:bodyPr>
            <a:noAutofit/>
          </a:bodyPr>
          <a:lstStyle/>
          <a:p>
            <a:pPr algn="ctr">
              <a:lnSpc>
                <a:spcPct val="90000"/>
              </a:lnSpc>
            </a:pPr>
            <a:r>
              <a:rPr lang="fr-FR" sz="4000" dirty="0"/>
              <a:t>Conclusion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DF47866-4C0C-4907-AA64-CD7ABD5011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49940" y="3843864"/>
            <a:ext cx="6626072" cy="1564747"/>
          </a:xfrm>
        </p:spPr>
        <p:txBody>
          <a:bodyPr>
            <a:normAutofit/>
          </a:bodyPr>
          <a:lstStyle/>
          <a:p>
            <a:r>
              <a:rPr lang="fr-FR" dirty="0"/>
              <a:t>Réalisation de la plupart des objectifs que nous souhaitions implémenter</a:t>
            </a:r>
          </a:p>
          <a:p>
            <a:r>
              <a:rPr lang="fr-FR" dirty="0"/>
              <a:t>Bonne organisation par rapport aux compétences de chacun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D0D9B5C-0C7A-4DB1-BD34-5F267130C7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B9667085-F7BD-4A03-92CF-22ED6F2B46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54411341-4997-4B9D-BB9B-4BF14574AC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F868991E-A4D1-4796-86E1-C2DC1C97E9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CC468045-48FC-43D1-9CAC-BB8A5598B6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8E9FBD81-3F27-4C7D-8DEA-3E15112C50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BCA3A02C-6DAE-403E-9239-C83CB811F145}"/>
              </a:ext>
            </a:extLst>
          </p:cNvPr>
          <p:cNvGrpSpPr/>
          <p:nvPr/>
        </p:nvGrpSpPr>
        <p:grpSpPr>
          <a:xfrm>
            <a:off x="293095" y="256423"/>
            <a:ext cx="11605809" cy="2798457"/>
            <a:chOff x="293626" y="3726920"/>
            <a:chExt cx="11605809" cy="2798457"/>
          </a:xfrm>
        </p:grpSpPr>
        <p:sp>
          <p:nvSpPr>
            <p:cNvPr id="14" name="Flèche : droite 13">
              <a:extLst>
                <a:ext uri="{FF2B5EF4-FFF2-40B4-BE49-F238E27FC236}">
                  <a16:creationId xmlns:a16="http://schemas.microsoft.com/office/drawing/2014/main" id="{78A6CED9-29E1-48C4-9955-05602931F720}"/>
                </a:ext>
              </a:extLst>
            </p:cNvPr>
            <p:cNvSpPr/>
            <p:nvPr/>
          </p:nvSpPr>
          <p:spPr>
            <a:xfrm>
              <a:off x="5712325" y="4847054"/>
              <a:ext cx="1232960" cy="55818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16" name="Image 15">
              <a:extLst>
                <a:ext uri="{FF2B5EF4-FFF2-40B4-BE49-F238E27FC236}">
                  <a16:creationId xmlns:a16="http://schemas.microsoft.com/office/drawing/2014/main" id="{F4132E69-4544-476E-8ED8-B24856E7AF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3626" y="3726920"/>
              <a:ext cx="5418699" cy="2798457"/>
            </a:xfrm>
            <a:prstGeom prst="rect">
              <a:avLst/>
            </a:prstGeom>
          </p:spPr>
        </p:pic>
        <p:pic>
          <p:nvPicPr>
            <p:cNvPr id="18" name="Image 17">
              <a:extLst>
                <a:ext uri="{FF2B5EF4-FFF2-40B4-BE49-F238E27FC236}">
                  <a16:creationId xmlns:a16="http://schemas.microsoft.com/office/drawing/2014/main" id="{A47568C9-4FE9-4D13-ABFB-88567ECDFB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48459" y="3741811"/>
              <a:ext cx="4950976" cy="27835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023103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wipe/>
      </p:transition>
    </mc:Choice>
    <mc:Fallback>
      <p:transition spd="slow">
        <p:wip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58892A0-E23C-4EE6-BBD5-971F94677B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675" y="990600"/>
            <a:ext cx="11132650" cy="1724891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fr-FR" sz="6000"/>
              <a:t>Disponible sur </a:t>
            </a: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0F79372A-F521-43DB-83F0-27F1C1D22EAC}"/>
              </a:ext>
            </a:extLst>
          </p:cNvPr>
          <p:cNvSpPr txBox="1">
            <a:spLocks/>
          </p:cNvSpPr>
          <p:nvPr/>
        </p:nvSpPr>
        <p:spPr>
          <a:xfrm>
            <a:off x="529675" y="3020291"/>
            <a:ext cx="11132650" cy="17248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 rtl="0" eaLnBrk="1" latinLnBrk="0" hangingPunct="1">
              <a:spcBef>
                <a:spcPts val="1920"/>
              </a:spcBef>
              <a:spcAft>
                <a:spcPts val="600"/>
              </a:spcAft>
              <a:buNone/>
            </a:pPr>
            <a:r>
              <a:rPr lang="fr-FR" sz="6000" kern="1200">
                <a:solidFill>
                  <a:srgbClr val="0F496F"/>
                </a:solidFill>
                <a:effectLst/>
                <a:latin typeface="Century Gothic" panose="020B0502020202020204" pitchFamily="34" charset="0"/>
                <a:ea typeface="+mn-ea"/>
                <a:cs typeface="+mn-cs"/>
                <a:hlinkClick r:id="rId2"/>
              </a:rPr>
              <a:t>https://nicob.space/homeio</a:t>
            </a:r>
            <a:r>
              <a:rPr lang="fr-FR" sz="6000">
                <a:solidFill>
                  <a:srgbClr val="0F496F"/>
                </a:solidFill>
                <a:effectLst/>
                <a:latin typeface="Century Gothic" panose="020B0502020202020204" pitchFamily="34" charset="0"/>
              </a:rPr>
              <a:t> </a:t>
            </a:r>
            <a:endParaRPr lang="fr-FR" sz="6000" kern="1200">
              <a:solidFill>
                <a:srgbClr val="0F496F"/>
              </a:solidFill>
              <a:effectLst/>
              <a:latin typeface="Century Gothic" panose="020B0502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824664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wipe/>
      </p:transition>
    </mc:Choice>
    <mc:Fallback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512F9CB-A1A0-4043-A103-F6A4B94B69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DBE6588-EE16-4389-857C-86A156D49E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7FD48D2-B0A7-413D-B947-AA55AC1296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BE668D0-D906-4EEE-B32F-8C028624B8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1DE67A3-B8F6-4CFD-A8E0-D15200F23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6DCB64DE-FB3A-4D83-9241-A0D26824B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39EA695-41AE-4B21-AF82-AB364B57A1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640" y="4414687"/>
            <a:ext cx="10250013" cy="123325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>
                <a:solidFill>
                  <a:srgbClr val="FFFFFF"/>
                </a:solidFill>
              </a:rPr>
              <a:t>Place à la démonstration </a:t>
            </a:r>
          </a:p>
        </p:txBody>
      </p:sp>
      <p:sp useBgFill="1">
        <p:nvSpPr>
          <p:cNvPr id="21" name="Snip Diagonal Corner Rectangle 6">
            <a:extLst>
              <a:ext uri="{FF2B5EF4-FFF2-40B4-BE49-F238E27FC236}">
                <a16:creationId xmlns:a16="http://schemas.microsoft.com/office/drawing/2014/main" id="{5E94C64B-831C-45FA-B484-591F4D577C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702" y="606367"/>
            <a:ext cx="10948124" cy="3546637"/>
          </a:xfrm>
          <a:prstGeom prst="snip2DiagRect">
            <a:avLst>
              <a:gd name="adj1" fmla="val 13628"/>
              <a:gd name="adj2" fmla="val 0"/>
            </a:avLst>
          </a:prstGeom>
          <a:ln>
            <a:noFill/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5" descr="Enseignant">
            <a:extLst>
              <a:ext uri="{FF2B5EF4-FFF2-40B4-BE49-F238E27FC236}">
                <a16:creationId xmlns:a16="http://schemas.microsoft.com/office/drawing/2014/main" id="{38AC4B35-2FA1-464D-B72B-C0D0BCE089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00427" y="1105355"/>
            <a:ext cx="2559720" cy="2559720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AC96E397-7705-43C9-AC81-FA8EF1951D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F3610BCA-0EBE-4357-AAC0-13841E7C54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B60E1E24-3D98-4A53-A3AD-CBD84D94F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67E51D9-454B-4095-9718-C6B1CDED97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A8E8BDB-294C-4025-A6C1-2FFDDA36F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A0D27BDE-F887-4341-B91A-3145A6142E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283101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>
        <p:wipe/>
      </p:transition>
    </mc:Choice>
    <mc:Fallback>
      <p:transition spd="slow">
        <p:wip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15E56D3-58AB-453D-8260-D5F1A3EB32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2710" y="628617"/>
            <a:ext cx="3971902" cy="302898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Des questions?</a:t>
            </a:r>
          </a:p>
        </p:txBody>
      </p:sp>
      <p:pic>
        <p:nvPicPr>
          <p:cNvPr id="7" name="Image 4" descr="Une image contenant ciel, extérieur, bâtiment, herbe&#10;&#10;Description générée automatiquement">
            <a:extLst>
              <a:ext uri="{FF2B5EF4-FFF2-40B4-BE49-F238E27FC236}">
                <a16:creationId xmlns:a16="http://schemas.microsoft.com/office/drawing/2014/main" id="{ABE52C87-93DC-499D-9984-0CCF96750B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496" r="18496" b="-1"/>
          <a:stretch/>
        </p:blipFill>
        <p:spPr>
          <a:xfrm>
            <a:off x="799072" y="786117"/>
            <a:ext cx="6245352" cy="4956048"/>
          </a:xfrm>
          <a:custGeom>
            <a:avLst/>
            <a:gdLst/>
            <a:ahLst/>
            <a:cxnLst/>
            <a:rect l="l" t="t" r="r" b="b"/>
            <a:pathLst>
              <a:path w="6245352" h="4956048">
                <a:moveTo>
                  <a:pt x="534609" y="0"/>
                </a:moveTo>
                <a:lnTo>
                  <a:pt x="6245352" y="0"/>
                </a:lnTo>
                <a:lnTo>
                  <a:pt x="6245352" y="4421439"/>
                </a:lnTo>
                <a:lnTo>
                  <a:pt x="5710743" y="4956048"/>
                </a:lnTo>
                <a:lnTo>
                  <a:pt x="0" y="4956048"/>
                </a:lnTo>
                <a:lnTo>
                  <a:pt x="0" y="534609"/>
                </a:lnTo>
                <a:close/>
              </a:path>
            </a:pathLst>
          </a:custGeom>
        </p:spPr>
      </p:pic>
      <p:pic>
        <p:nvPicPr>
          <p:cNvPr id="3" name="Image 3">
            <a:extLst>
              <a:ext uri="{FF2B5EF4-FFF2-40B4-BE49-F238E27FC236}">
                <a16:creationId xmlns:a16="http://schemas.microsoft.com/office/drawing/2014/main" id="{1325BA8B-3BF2-4BC1-A6EB-19B066CC28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9931" y="4405921"/>
            <a:ext cx="3317460" cy="2304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127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wipe/>
      </p:transition>
    </mc:Choice>
    <mc:Fallback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B2EF5E3-0B8C-44B6-AFCE-840B1E1EAF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685799"/>
            <a:ext cx="3747111" cy="4892040"/>
          </a:xfrm>
        </p:spPr>
        <p:txBody>
          <a:bodyPr>
            <a:normAutofit/>
          </a:bodyPr>
          <a:lstStyle/>
          <a:p>
            <a:pPr algn="r"/>
            <a:r>
              <a:rPr lang="fr-FR"/>
              <a:t>Les Rôles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7B97B44-28F1-423A-B9F0-5772D82B41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9962" y="685799"/>
            <a:ext cx="6288260" cy="4892040"/>
          </a:xfrm>
        </p:spPr>
        <p:txBody>
          <a:bodyPr>
            <a:normAutofit/>
          </a:bodyPr>
          <a:lstStyle/>
          <a:p>
            <a:pPr>
              <a:buClr>
                <a:srgbClr val="FFFFFF"/>
              </a:buClr>
            </a:pPr>
            <a:r>
              <a:rPr lang="fr-FR">
                <a:solidFill>
                  <a:schemeClr val="tx1"/>
                </a:solidFill>
                <a:latin typeface="Consolas"/>
              </a:rPr>
              <a:t>Web designer (HTML/CSS) : Pineau Arthur (chef de projet)</a:t>
            </a:r>
            <a:endParaRPr lang="fr-FR">
              <a:solidFill>
                <a:schemeClr val="tx1"/>
              </a:solidFill>
            </a:endParaRPr>
          </a:p>
          <a:p>
            <a:pPr>
              <a:buClr>
                <a:srgbClr val="FFFFFF"/>
              </a:buClr>
            </a:pPr>
            <a:r>
              <a:rPr lang="fr-FR">
                <a:solidFill>
                  <a:schemeClr val="tx1"/>
                </a:solidFill>
                <a:latin typeface="Consolas"/>
              </a:rPr>
              <a:t>Game designer &amp; player : Delestret Sébastien</a:t>
            </a:r>
          </a:p>
          <a:p>
            <a:pPr>
              <a:buClr>
                <a:srgbClr val="FFFFFF"/>
              </a:buClr>
            </a:pPr>
            <a:r>
              <a:rPr lang="fr-FR">
                <a:solidFill>
                  <a:schemeClr val="tx1"/>
                </a:solidFill>
                <a:latin typeface="Consolas"/>
              </a:rPr>
              <a:t>Phaser : Barrat Nicolas</a:t>
            </a:r>
          </a:p>
          <a:p>
            <a:pPr>
              <a:buClr>
                <a:srgbClr val="FFFFFF"/>
              </a:buClr>
            </a:pPr>
            <a:r>
              <a:rPr lang="fr-FR">
                <a:solidFill>
                  <a:schemeClr val="tx1"/>
                </a:solidFill>
                <a:latin typeface="Consolas"/>
              </a:rPr>
              <a:t>JS (achat/maj) : Fournet Pierre-louis</a:t>
            </a:r>
          </a:p>
          <a:p>
            <a:pPr>
              <a:buClr>
                <a:srgbClr val="FFFFFF"/>
              </a:buClr>
            </a:pPr>
            <a:r>
              <a:rPr lang="fr-FR">
                <a:solidFill>
                  <a:schemeClr val="tx1"/>
                </a:solidFill>
                <a:latin typeface="Consolas"/>
              </a:rPr>
              <a:t>Objet : Lourenço Quentin</a:t>
            </a:r>
          </a:p>
          <a:p>
            <a:pPr>
              <a:buClr>
                <a:srgbClr val="FFFFFF"/>
              </a:buClr>
            </a:pPr>
            <a:r>
              <a:rPr lang="fr-FR">
                <a:solidFill>
                  <a:schemeClr val="tx1"/>
                </a:solidFill>
                <a:latin typeface="Consolas"/>
              </a:rPr>
              <a:t>Event : </a:t>
            </a:r>
            <a:r>
              <a:rPr lang="fr-FR" err="1">
                <a:solidFill>
                  <a:schemeClr val="tx1"/>
                </a:solidFill>
                <a:latin typeface="Consolas"/>
              </a:rPr>
              <a:t>Giot</a:t>
            </a:r>
            <a:r>
              <a:rPr lang="fr-FR">
                <a:solidFill>
                  <a:schemeClr val="tx1"/>
                </a:solidFill>
                <a:latin typeface="Consolas"/>
              </a:rPr>
              <a:t> Amaury</a:t>
            </a:r>
          </a:p>
        </p:txBody>
      </p:sp>
    </p:spTree>
    <p:extLst>
      <p:ext uri="{BB962C8B-B14F-4D97-AF65-F5344CB8AC3E}">
        <p14:creationId xmlns:p14="http://schemas.microsoft.com/office/powerpoint/2010/main" val="8652466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wipe/>
      </p:transition>
    </mc:Choice>
    <mc:Fallback>
      <p:transition spd="slow">
        <p:wip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F879C5E-50F9-4B6F-93AA-9578E8EBC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/>
              <a:t>Le jeu : points d'intérêt</a:t>
            </a:r>
          </a:p>
        </p:txBody>
      </p:sp>
      <p:sp>
        <p:nvSpPr>
          <p:cNvPr id="13" name="Content Placeholder 11">
            <a:extLst>
              <a:ext uri="{FF2B5EF4-FFF2-40B4-BE49-F238E27FC236}">
                <a16:creationId xmlns:a16="http://schemas.microsoft.com/office/drawing/2014/main" id="{3F5736D7-A500-4DE1-AB3F-521F2D3A19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9654" y="733647"/>
            <a:ext cx="4419171" cy="3575884"/>
          </a:xfrm>
        </p:spPr>
        <p:txBody>
          <a:bodyPr>
            <a:normAutofit/>
          </a:bodyPr>
          <a:lstStyle/>
          <a:p>
            <a:pPr>
              <a:buClr>
                <a:srgbClr val="000000"/>
              </a:buClr>
            </a:pPr>
            <a:r>
              <a:rPr lang="fr-FR"/>
              <a:t>Importance mises à jour par rapport au confort utilisateur et à l'environnement</a:t>
            </a:r>
          </a:p>
          <a:p>
            <a:pPr>
              <a:buClr>
                <a:srgbClr val="000000"/>
              </a:buClr>
            </a:pPr>
            <a:r>
              <a:rPr lang="fr-FR"/>
              <a:t>Importance d’améliorer les objets pour qu’il soient plus respectueux de l’environnement</a:t>
            </a:r>
          </a:p>
          <a:p>
            <a:pPr>
              <a:buClr>
                <a:srgbClr val="000000"/>
              </a:buClr>
            </a:pPr>
            <a:endParaRPr lang="fr-FR"/>
          </a:p>
        </p:txBody>
      </p:sp>
      <p:pic>
        <p:nvPicPr>
          <p:cNvPr id="8" name="Image 8" descr="Une image contenant texte, arbre, extérieur, ciel&#10;&#10;Description générée automatiquement">
            <a:extLst>
              <a:ext uri="{FF2B5EF4-FFF2-40B4-BE49-F238E27FC236}">
                <a16:creationId xmlns:a16="http://schemas.microsoft.com/office/drawing/2014/main" id="{88D84EA2-A12C-40DD-B8AA-3F3E38EE1E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239" y="1281601"/>
            <a:ext cx="5304759" cy="2479975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</p:spTree>
    <p:extLst>
      <p:ext uri="{BB962C8B-B14F-4D97-AF65-F5344CB8AC3E}">
        <p14:creationId xmlns:p14="http://schemas.microsoft.com/office/powerpoint/2010/main" val="39344978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wipe/>
      </p:transition>
    </mc:Choice>
    <mc:Fallback>
      <p:transition spd="slow">
        <p:wip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D854B07-853A-4BE9-B67C-FAB1EF7AC2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5823" y="452660"/>
            <a:ext cx="2344917" cy="1268619"/>
          </a:xfrm>
        </p:spPr>
        <p:txBody>
          <a:bodyPr>
            <a:normAutofit/>
          </a:bodyPr>
          <a:lstStyle/>
          <a:p>
            <a:pPr algn="r"/>
            <a:r>
              <a:rPr lang="fr-FR" sz="5200"/>
              <a:t>Outils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035C5E5-28AC-4A37-9548-D733EB10B1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33651" y="2629453"/>
            <a:ext cx="4878959" cy="5575575"/>
          </a:xfrm>
        </p:spPr>
        <p:txBody>
          <a:bodyPr>
            <a:normAutofit/>
          </a:bodyPr>
          <a:lstStyle/>
          <a:p>
            <a:pPr>
              <a:buClr>
                <a:srgbClr val="FFFFFF"/>
              </a:buClr>
            </a:pPr>
            <a:endParaRPr lang="fr-FR">
              <a:solidFill>
                <a:schemeClr val="tx1"/>
              </a:solidFill>
            </a:endParaRPr>
          </a:p>
          <a:p>
            <a:pPr>
              <a:buClr>
                <a:srgbClr val="FFFFFF"/>
              </a:buClr>
            </a:pPr>
            <a:endParaRPr lang="fr-FR">
              <a:solidFill>
                <a:schemeClr val="tx1"/>
              </a:solidFill>
            </a:endParaRPr>
          </a:p>
          <a:p>
            <a:pPr>
              <a:buClr>
                <a:srgbClr val="FFFFFF"/>
              </a:buClr>
            </a:pPr>
            <a:endParaRPr lang="fr-FR">
              <a:solidFill>
                <a:schemeClr val="tx1"/>
              </a:solidFill>
            </a:endParaRPr>
          </a:p>
        </p:txBody>
      </p:sp>
      <p:pic>
        <p:nvPicPr>
          <p:cNvPr id="4" name="Image 4">
            <a:extLst>
              <a:ext uri="{FF2B5EF4-FFF2-40B4-BE49-F238E27FC236}">
                <a16:creationId xmlns:a16="http://schemas.microsoft.com/office/drawing/2014/main" id="{F13FC0C8-D365-4F82-9A68-34FF7F9C9D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490" t="8468" r="20482" b="36290"/>
          <a:stretch/>
        </p:blipFill>
        <p:spPr>
          <a:xfrm>
            <a:off x="1894640" y="2267246"/>
            <a:ext cx="1122660" cy="1084704"/>
          </a:xfrm>
          <a:prstGeom prst="rect">
            <a:avLst/>
          </a:prstGeom>
        </p:spPr>
      </p:pic>
      <p:pic>
        <p:nvPicPr>
          <p:cNvPr id="12" name="Image 12">
            <a:extLst>
              <a:ext uri="{FF2B5EF4-FFF2-40B4-BE49-F238E27FC236}">
                <a16:creationId xmlns:a16="http://schemas.microsoft.com/office/drawing/2014/main" id="{5A41CA7C-C630-462F-8E4D-6AAA1D2C7C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7699" y="652547"/>
            <a:ext cx="2168940" cy="1615661"/>
          </a:xfrm>
          <a:prstGeom prst="rect">
            <a:avLst/>
          </a:prstGeom>
        </p:spPr>
      </p:pic>
      <p:pic>
        <p:nvPicPr>
          <p:cNvPr id="13" name="Image 13">
            <a:extLst>
              <a:ext uri="{FF2B5EF4-FFF2-40B4-BE49-F238E27FC236}">
                <a16:creationId xmlns:a16="http://schemas.microsoft.com/office/drawing/2014/main" id="{4B136B5B-B564-435E-BBE6-B0DFB729B3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9623" y="2809598"/>
            <a:ext cx="1432754" cy="1238803"/>
          </a:xfrm>
          <a:prstGeom prst="rect">
            <a:avLst/>
          </a:prstGeom>
        </p:spPr>
      </p:pic>
      <p:pic>
        <p:nvPicPr>
          <p:cNvPr id="1026" name="Picture 2" descr="Blender — Wikipédia">
            <a:extLst>
              <a:ext uri="{FF2B5EF4-FFF2-40B4-BE49-F238E27FC236}">
                <a16:creationId xmlns:a16="http://schemas.microsoft.com/office/drawing/2014/main" id="{BE0334E1-A33E-4261-B646-4B91CCB249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9627" y="1788218"/>
            <a:ext cx="1484284" cy="1213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iled logo">
            <a:extLst>
              <a:ext uri="{FF2B5EF4-FFF2-40B4-BE49-F238E27FC236}">
                <a16:creationId xmlns:a16="http://schemas.microsoft.com/office/drawing/2014/main" id="{905AB89A-1A46-468A-B3F3-B6B3324AB0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7546" y="4507567"/>
            <a:ext cx="2690301" cy="1458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ogo github - Icônes des médias sociaux gratuites">
            <a:extLst>
              <a:ext uri="{FF2B5EF4-FFF2-40B4-BE49-F238E27FC236}">
                <a16:creationId xmlns:a16="http://schemas.microsoft.com/office/drawing/2014/main" id="{A6795847-AF28-4577-9731-9AF5DDEFF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0085" y="4889306"/>
            <a:ext cx="1238803" cy="1238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Store | GitKraken">
            <a:extLst>
              <a:ext uri="{FF2B5EF4-FFF2-40B4-BE49-F238E27FC236}">
                <a16:creationId xmlns:a16="http://schemas.microsoft.com/office/drawing/2014/main" id="{9E6F9ED4-7016-4F43-89A6-05B447B180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530" y="4024002"/>
            <a:ext cx="1941173" cy="1939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86837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wipe/>
      </p:transition>
    </mc:Choice>
    <mc:Fallback>
      <p:transition spd="slow">
        <p:wip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BB3C6F3-24DA-424B-B0EF-7EB07E63EC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LES Maisons</a:t>
            </a:r>
          </a:p>
        </p:txBody>
      </p:sp>
      <p:pic>
        <p:nvPicPr>
          <p:cNvPr id="11" name="Espace réservé du contenu 10" descr="Une image contenant texte, équipement électronique, carte de visite&#10;&#10;Description générée automatiquement">
            <a:extLst>
              <a:ext uri="{FF2B5EF4-FFF2-40B4-BE49-F238E27FC236}">
                <a16:creationId xmlns:a16="http://schemas.microsoft.com/office/drawing/2014/main" id="{D228D7B6-98F2-4F8E-A632-A0363A3DFE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3216" y="2684790"/>
            <a:ext cx="5554857" cy="2777429"/>
          </a:xfr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E198850D-2768-4C27-9C3C-07D6C6098F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016" y="667831"/>
            <a:ext cx="6811347" cy="3405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3289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wipe/>
      </p:transition>
    </mc:Choice>
    <mc:Fallback>
      <p:transition spd="slow">
        <p:wip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EDC3FF7-8348-4F8A-B784-92FAFD7B3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Les habitants</a:t>
            </a:r>
          </a:p>
        </p:txBody>
      </p:sp>
      <p:pic>
        <p:nvPicPr>
          <p:cNvPr id="5" name="Espace réservé du contenu 4" descr="Une image contenant lumière&#10;&#10;Description générée automatiquement">
            <a:extLst>
              <a:ext uri="{FF2B5EF4-FFF2-40B4-BE49-F238E27FC236}">
                <a16:creationId xmlns:a16="http://schemas.microsoft.com/office/drawing/2014/main" id="{2FA273A9-385B-4D01-89AE-43922E6C25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473"/>
          <a:stretch/>
        </p:blipFill>
        <p:spPr>
          <a:xfrm>
            <a:off x="-331789" y="417903"/>
            <a:ext cx="3873643" cy="4069429"/>
          </a:xfr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F69E27EF-598E-447E-8137-8FAA7685C98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505"/>
          <a:stretch/>
        </p:blipFill>
        <p:spPr>
          <a:xfrm>
            <a:off x="8533317" y="599141"/>
            <a:ext cx="3250794" cy="3543054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F5B070B6-F280-4F34-931F-8DF5D5A0B4B7}"/>
              </a:ext>
            </a:extLst>
          </p:cNvPr>
          <p:cNvSpPr txBox="1"/>
          <p:nvPr/>
        </p:nvSpPr>
        <p:spPr>
          <a:xfrm>
            <a:off x="3442462" y="1852452"/>
            <a:ext cx="50908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/>
              <a:t>Les habitants de la maison se déplacent entre différents points d’intérêt situés dans les différentes pièces. Ils n’ont pas d’impact sur le gameplay du joueur. 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60A418CB-B24D-4AEF-97F4-080824C174D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145"/>
          <a:stretch/>
        </p:blipFill>
        <p:spPr>
          <a:xfrm>
            <a:off x="5967818" y="3805220"/>
            <a:ext cx="3250794" cy="2721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5603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wipe/>
      </p:transition>
    </mc:Choice>
    <mc:Fallback>
      <p:transition spd="slow">
        <p:wip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E87D16C-5A38-40FE-BD8E-E89EA51944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8204" y="106533"/>
            <a:ext cx="8886918" cy="781560"/>
          </a:xfrm>
        </p:spPr>
        <p:txBody>
          <a:bodyPr>
            <a:normAutofit fontScale="90000"/>
          </a:bodyPr>
          <a:lstStyle/>
          <a:p>
            <a:pPr algn="l"/>
            <a:r>
              <a:rPr lang="fr-FR" sz="4000"/>
              <a:t>Les</a:t>
            </a:r>
            <a:r>
              <a:rPr lang="fr-FR"/>
              <a:t> </a:t>
            </a:r>
            <a:r>
              <a:rPr lang="fr-FR" sz="4000"/>
              <a:t>objets connectés &amp; leurs stats:</a:t>
            </a:r>
            <a:endParaRPr lang="fr-FR"/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771859FC-E324-4608-87BB-EAC0B0DFED0E}"/>
              </a:ext>
            </a:extLst>
          </p:cNvPr>
          <p:cNvSpPr txBox="1"/>
          <p:nvPr/>
        </p:nvSpPr>
        <p:spPr>
          <a:xfrm>
            <a:off x="1049043" y="4400246"/>
            <a:ext cx="2929632" cy="129266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fr-FR" sz="2400"/>
              <a:t>Les mises à jour :</a:t>
            </a:r>
          </a:p>
          <a:p>
            <a:pPr marL="285750" indent="-285750">
              <a:buFontTx/>
              <a:buChar char="-"/>
            </a:pPr>
            <a:r>
              <a:rPr lang="fr-FR">
                <a:solidFill>
                  <a:srgbClr val="FF0000"/>
                </a:solidFill>
              </a:rPr>
              <a:t>Débit internet</a:t>
            </a:r>
          </a:p>
          <a:p>
            <a:pPr marL="285750" indent="-285750">
              <a:buFontTx/>
              <a:buChar char="-"/>
            </a:pPr>
            <a:r>
              <a:rPr lang="fr-FR">
                <a:solidFill>
                  <a:srgbClr val="FF0000"/>
                </a:solidFill>
              </a:rPr>
              <a:t>Temps de mise à jour</a:t>
            </a:r>
          </a:p>
          <a:p>
            <a:pPr marL="285750" indent="-285750">
              <a:buFontTx/>
              <a:buChar char="-"/>
            </a:pPr>
            <a:r>
              <a:rPr lang="fr-FR">
                <a:solidFill>
                  <a:srgbClr val="00FFFF"/>
                </a:solidFill>
              </a:rPr>
              <a:t>Temps d’usure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BBC4B05D-3FC1-4435-AE0E-9C96EFFF26E6}"/>
              </a:ext>
            </a:extLst>
          </p:cNvPr>
          <p:cNvSpPr txBox="1"/>
          <p:nvPr/>
        </p:nvSpPr>
        <p:spPr>
          <a:xfrm>
            <a:off x="4500976" y="2296143"/>
            <a:ext cx="3190044" cy="129266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fr-FR" sz="2400"/>
              <a:t>Les achats:</a:t>
            </a:r>
          </a:p>
          <a:p>
            <a:pPr marL="285750" indent="-285750">
              <a:buFontTx/>
              <a:buChar char="-"/>
            </a:pPr>
            <a:r>
              <a:rPr lang="fr-FR">
                <a:solidFill>
                  <a:srgbClr val="FF0000"/>
                </a:solidFill>
              </a:rPr>
              <a:t>Prix</a:t>
            </a:r>
          </a:p>
          <a:p>
            <a:pPr marL="285750" indent="-285750">
              <a:buFontTx/>
              <a:buChar char="-"/>
            </a:pPr>
            <a:r>
              <a:rPr lang="fr-FR">
                <a:solidFill>
                  <a:srgbClr val="00FFFF"/>
                </a:solidFill>
              </a:rPr>
              <a:t>Gain de confort</a:t>
            </a:r>
          </a:p>
          <a:p>
            <a:pPr marL="285750" indent="-285750">
              <a:buFontTx/>
              <a:buChar char="-"/>
            </a:pPr>
            <a:r>
              <a:rPr lang="fr-FR">
                <a:solidFill>
                  <a:srgbClr val="FF0000"/>
                </a:solidFill>
              </a:rPr>
              <a:t>Perte d’environnement 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DDEAA7C7-0C14-4350-BFB7-92D38A0A2F86}"/>
              </a:ext>
            </a:extLst>
          </p:cNvPr>
          <p:cNvSpPr txBox="1"/>
          <p:nvPr/>
        </p:nvSpPr>
        <p:spPr>
          <a:xfrm>
            <a:off x="8293224" y="4300801"/>
            <a:ext cx="3567341" cy="184665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fr-FR" sz="2400"/>
              <a:t>Les améliorations :</a:t>
            </a:r>
          </a:p>
          <a:p>
            <a:pPr marL="285750" indent="-285750">
              <a:buFontTx/>
              <a:buChar char="-"/>
            </a:pPr>
            <a:r>
              <a:rPr lang="fr-FR">
                <a:solidFill>
                  <a:srgbClr val="FF0000"/>
                </a:solidFill>
              </a:rPr>
              <a:t>Prix</a:t>
            </a:r>
          </a:p>
          <a:p>
            <a:pPr marL="285750" indent="-285750">
              <a:buFontTx/>
              <a:buChar char="-"/>
            </a:pPr>
            <a:r>
              <a:rPr lang="fr-FR">
                <a:solidFill>
                  <a:srgbClr val="00FFFF"/>
                </a:solidFill>
              </a:rPr>
              <a:t>Gain de confort</a:t>
            </a:r>
          </a:p>
          <a:p>
            <a:pPr marL="285750" indent="-285750">
              <a:buFontTx/>
              <a:buChar char="-"/>
            </a:pPr>
            <a:r>
              <a:rPr lang="fr-FR">
                <a:solidFill>
                  <a:srgbClr val="00FFFF"/>
                </a:solidFill>
              </a:rPr>
              <a:t>Gain Temps d’usure</a:t>
            </a:r>
          </a:p>
          <a:p>
            <a:pPr marL="285750" indent="-285750">
              <a:buFontTx/>
              <a:buChar char="-"/>
            </a:pPr>
            <a:r>
              <a:rPr lang="fr-FR">
                <a:solidFill>
                  <a:srgbClr val="00FFFF"/>
                </a:solidFill>
              </a:rPr>
              <a:t>Gain d’environnement </a:t>
            </a:r>
          </a:p>
          <a:p>
            <a:pPr marL="285750" indent="-285750">
              <a:buFontTx/>
              <a:buChar char="-"/>
            </a:pPr>
            <a:r>
              <a:rPr lang="fr-FR">
                <a:solidFill>
                  <a:srgbClr val="00FFFF"/>
                </a:solidFill>
              </a:rPr>
              <a:t>Perte temps de mise à jour</a:t>
            </a: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E15D6303-F956-4EC8-B383-0609B945215F}"/>
              </a:ext>
            </a:extLst>
          </p:cNvPr>
          <p:cNvSpPr txBox="1"/>
          <p:nvPr/>
        </p:nvSpPr>
        <p:spPr>
          <a:xfrm>
            <a:off x="3571041" y="1238480"/>
            <a:ext cx="50499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u="sng"/>
              <a:t>3 possibilités d'interaction : </a:t>
            </a:r>
          </a:p>
        </p:txBody>
      </p:sp>
      <p:pic>
        <p:nvPicPr>
          <p:cNvPr id="44" name="Image 43">
            <a:extLst>
              <a:ext uri="{FF2B5EF4-FFF2-40B4-BE49-F238E27FC236}">
                <a16:creationId xmlns:a16="http://schemas.microsoft.com/office/drawing/2014/main" id="{1F81742B-5907-45DF-876D-0BC18ADF49F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81" t="73489" r="30631" b="7953"/>
          <a:stretch/>
        </p:blipFill>
        <p:spPr>
          <a:xfrm>
            <a:off x="6357520" y="4854798"/>
            <a:ext cx="1333500" cy="1292662"/>
          </a:xfrm>
          <a:prstGeom prst="rect">
            <a:avLst/>
          </a:prstGeom>
        </p:spPr>
      </p:pic>
      <p:pic>
        <p:nvPicPr>
          <p:cNvPr id="46" name="Image 45" descr="Une image contenant équipement électronique, ipod, projecteur&#10;&#10;Description générée automatiquement">
            <a:extLst>
              <a:ext uri="{FF2B5EF4-FFF2-40B4-BE49-F238E27FC236}">
                <a16:creationId xmlns:a16="http://schemas.microsoft.com/office/drawing/2014/main" id="{FDEE9AF6-48E0-427A-B6F1-93EB4D23468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36" t="63409" r="21781" b="5384"/>
          <a:stretch/>
        </p:blipFill>
        <p:spPr>
          <a:xfrm>
            <a:off x="4500981" y="3945268"/>
            <a:ext cx="1333500" cy="1486680"/>
          </a:xfrm>
          <a:prstGeom prst="rect">
            <a:avLst/>
          </a:prstGeom>
        </p:spPr>
      </p:pic>
      <p:pic>
        <p:nvPicPr>
          <p:cNvPr id="48" name="Image 47">
            <a:extLst>
              <a:ext uri="{FF2B5EF4-FFF2-40B4-BE49-F238E27FC236}">
                <a16:creationId xmlns:a16="http://schemas.microsoft.com/office/drawing/2014/main" id="{CE7B0468-F268-46EA-B32F-DCF98745AD5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16" t="39178" r="12222" b="3747"/>
          <a:stretch/>
        </p:blipFill>
        <p:spPr>
          <a:xfrm>
            <a:off x="704692" y="1761700"/>
            <a:ext cx="1622270" cy="2520806"/>
          </a:xfrm>
          <a:prstGeom prst="rect">
            <a:avLst/>
          </a:prstGeom>
        </p:spPr>
      </p:pic>
      <p:pic>
        <p:nvPicPr>
          <p:cNvPr id="50" name="Image 49" descr="Une image contenant appareil de cuisine&#10;&#10;Description générée automatiquement">
            <a:extLst>
              <a:ext uri="{FF2B5EF4-FFF2-40B4-BE49-F238E27FC236}">
                <a16:creationId xmlns:a16="http://schemas.microsoft.com/office/drawing/2014/main" id="{E186F178-B432-4829-B376-2B2BF262F7B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36" t="64939" r="22054" b="4837"/>
          <a:stretch/>
        </p:blipFill>
        <p:spPr>
          <a:xfrm>
            <a:off x="7954205" y="2853908"/>
            <a:ext cx="1333501" cy="1446893"/>
          </a:xfrm>
          <a:prstGeom prst="rect">
            <a:avLst/>
          </a:prstGeom>
        </p:spPr>
      </p:pic>
      <p:pic>
        <p:nvPicPr>
          <p:cNvPr id="52" name="Image 51" descr="Une image contenant ciel nocturne&#10;&#10;Description générée automatiquement">
            <a:extLst>
              <a:ext uri="{FF2B5EF4-FFF2-40B4-BE49-F238E27FC236}">
                <a16:creationId xmlns:a16="http://schemas.microsoft.com/office/drawing/2014/main" id="{48045581-6A09-425C-BCC0-10FB626AF85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25" t="80118" r="29154" b="6202"/>
          <a:stretch/>
        </p:blipFill>
        <p:spPr>
          <a:xfrm>
            <a:off x="9287706" y="1964526"/>
            <a:ext cx="1333500" cy="889382"/>
          </a:xfrm>
          <a:prstGeom prst="rect">
            <a:avLst/>
          </a:prstGeom>
        </p:spPr>
      </p:pic>
      <p:pic>
        <p:nvPicPr>
          <p:cNvPr id="54" name="Image 53" descr="Une image contenant texte&#10;&#10;Description générée automatiquement">
            <a:extLst>
              <a:ext uri="{FF2B5EF4-FFF2-40B4-BE49-F238E27FC236}">
                <a16:creationId xmlns:a16="http://schemas.microsoft.com/office/drawing/2014/main" id="{ECD00596-3798-4653-90C1-0B9F8E27B08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23" t="55290" r="12769" b="4702"/>
          <a:stretch/>
        </p:blipFill>
        <p:spPr>
          <a:xfrm>
            <a:off x="10626850" y="2711173"/>
            <a:ext cx="1327857" cy="1435654"/>
          </a:xfrm>
          <a:prstGeom prst="rect">
            <a:avLst/>
          </a:prstGeom>
        </p:spPr>
      </p:pic>
      <p:pic>
        <p:nvPicPr>
          <p:cNvPr id="56" name="Image 55" descr="Une image contenant silhouette&#10;&#10;Description générée automatiquement">
            <a:extLst>
              <a:ext uri="{FF2B5EF4-FFF2-40B4-BE49-F238E27FC236}">
                <a16:creationId xmlns:a16="http://schemas.microsoft.com/office/drawing/2014/main" id="{009B2627-EE86-4235-B4C5-895C79FAC50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55" t="55837" r="34033" b="10436"/>
          <a:stretch/>
        </p:blipFill>
        <p:spPr>
          <a:xfrm>
            <a:off x="3377601" y="1933012"/>
            <a:ext cx="585347" cy="1644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0238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wipe/>
      </p:transition>
    </mc:Choice>
    <mc:Fallback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6" grpId="0" animBg="1"/>
      <p:bldP spid="2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165FED6-C719-4E3A-A1C3-F1466FA749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79" y="213954"/>
            <a:ext cx="8534400" cy="1507067"/>
          </a:xfrm>
        </p:spPr>
        <p:txBody>
          <a:bodyPr/>
          <a:lstStyle/>
          <a:p>
            <a:r>
              <a:rPr lang="fr-FR"/>
              <a:t>L'ACHAT D'OBJETS</a:t>
            </a:r>
          </a:p>
        </p:txBody>
      </p:sp>
      <p:pic>
        <p:nvPicPr>
          <p:cNvPr id="4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AFE1EFE4-CEE3-4ECC-B925-414711EBAB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49634" y="1787289"/>
            <a:ext cx="2100639" cy="4122409"/>
          </a:xfrm>
        </p:spPr>
      </p:pic>
      <p:pic>
        <p:nvPicPr>
          <p:cNvPr id="6" name="Image 6">
            <a:extLst>
              <a:ext uri="{FF2B5EF4-FFF2-40B4-BE49-F238E27FC236}">
                <a16:creationId xmlns:a16="http://schemas.microsoft.com/office/drawing/2014/main" id="{113400CF-3E25-4930-B4B0-2E0E61FE74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5739" y="473226"/>
            <a:ext cx="4136229" cy="4115313"/>
          </a:xfrm>
          <a:prstGeom prst="rect">
            <a:avLst/>
          </a:prstGeom>
        </p:spPr>
      </p:pic>
      <p:pic>
        <p:nvPicPr>
          <p:cNvPr id="3" name="Image 6">
            <a:extLst>
              <a:ext uri="{FF2B5EF4-FFF2-40B4-BE49-F238E27FC236}">
                <a16:creationId xmlns:a16="http://schemas.microsoft.com/office/drawing/2014/main" id="{FC6DC9F3-95C6-41C8-946B-D6B34A15ED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146" y="1788203"/>
            <a:ext cx="1866900" cy="184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663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wipe/>
      </p:transition>
    </mc:Choice>
    <mc:Fallback>
      <p:transition spd="slow">
        <p:wip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1">
            <a:extLst>
              <a:ext uri="{FF2B5EF4-FFF2-40B4-BE49-F238E27FC236}">
                <a16:creationId xmlns:a16="http://schemas.microsoft.com/office/drawing/2014/main" id="{DD07BD7F-E2B9-4F28-91DB-CB8FBC4DFB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79" y="213954"/>
            <a:ext cx="8534400" cy="1507067"/>
          </a:xfrm>
        </p:spPr>
        <p:txBody>
          <a:bodyPr/>
          <a:lstStyle/>
          <a:p>
            <a:r>
              <a:rPr lang="fr-FR"/>
              <a:t>LA MISE A JOUR D'OBJETS</a:t>
            </a:r>
          </a:p>
        </p:txBody>
      </p:sp>
      <p:pic>
        <p:nvPicPr>
          <p:cNvPr id="6" name="Image 6">
            <a:extLst>
              <a:ext uri="{FF2B5EF4-FFF2-40B4-BE49-F238E27FC236}">
                <a16:creationId xmlns:a16="http://schemas.microsoft.com/office/drawing/2014/main" id="{A5293A35-C2FA-42BB-8F67-C854F9CE04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568" y="1464661"/>
            <a:ext cx="2719387" cy="4088606"/>
          </a:xfrm>
          <a:prstGeom prst="rect">
            <a:avLst/>
          </a:prstGeom>
        </p:spPr>
      </p:pic>
      <p:pic>
        <p:nvPicPr>
          <p:cNvPr id="9" name="Image 9" descr="Une image contenant texte&#10;&#10;Description générée automatiquement">
            <a:extLst>
              <a:ext uri="{FF2B5EF4-FFF2-40B4-BE49-F238E27FC236}">
                <a16:creationId xmlns:a16="http://schemas.microsoft.com/office/drawing/2014/main" id="{7939E1D6-9C12-4F21-91D4-48E17C8AAC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9784" y="3927941"/>
            <a:ext cx="2350293" cy="2698849"/>
          </a:xfrm>
          <a:prstGeom prst="rect">
            <a:avLst/>
          </a:prstGeom>
        </p:spPr>
      </p:pic>
      <p:pic>
        <p:nvPicPr>
          <p:cNvPr id="10" name="Image 10" descr="Une image contenant texte, équipement électronique&#10;&#10;Description générée automatiquement">
            <a:extLst>
              <a:ext uri="{FF2B5EF4-FFF2-40B4-BE49-F238E27FC236}">
                <a16:creationId xmlns:a16="http://schemas.microsoft.com/office/drawing/2014/main" id="{9789D69F-F54D-43A7-B303-913CA67D9B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0935" y="1284073"/>
            <a:ext cx="2526121" cy="2490402"/>
          </a:xfrm>
          <a:prstGeom prst="rect">
            <a:avLst/>
          </a:prstGeom>
        </p:spPr>
      </p:pic>
      <p:pic>
        <p:nvPicPr>
          <p:cNvPr id="11" name="Image 11" descr="Une image contenant texte&#10;&#10;Description générée automatiquement">
            <a:extLst>
              <a:ext uri="{FF2B5EF4-FFF2-40B4-BE49-F238E27FC236}">
                <a16:creationId xmlns:a16="http://schemas.microsoft.com/office/drawing/2014/main" id="{3C3B5221-5837-4054-A25A-33CB4AB960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48648" y="3146276"/>
            <a:ext cx="1778336" cy="3555851"/>
          </a:xfrm>
          <a:prstGeom prst="rect">
            <a:avLst/>
          </a:prstGeom>
        </p:spPr>
      </p:pic>
      <p:pic>
        <p:nvPicPr>
          <p:cNvPr id="2" name="Image 2">
            <a:extLst>
              <a:ext uri="{FF2B5EF4-FFF2-40B4-BE49-F238E27FC236}">
                <a16:creationId xmlns:a16="http://schemas.microsoft.com/office/drawing/2014/main" id="{C2CA6A3A-9B5D-40D9-BD80-6413990FD9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36236" y="307890"/>
            <a:ext cx="2013636" cy="3204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0348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wipe/>
      </p:transition>
    </mc:Choice>
    <mc:Fallback>
      <p:transition spd="slow">
        <p:wipe/>
      </p:transition>
    </mc:Fallback>
  </mc:AlternateContent>
</p:sld>
</file>

<file path=ppt/theme/theme1.xml><?xml version="1.0" encoding="utf-8"?>
<a:theme xmlns:a="http://schemas.openxmlformats.org/drawingml/2006/main" name="Secteur">
  <a:themeElements>
    <a:clrScheme name="Secteur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ecteur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ecteur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18FF124B078E24099F9BAFE78310E43" ma:contentTypeVersion="8" ma:contentTypeDescription="Crée un document." ma:contentTypeScope="" ma:versionID="38c3469c7b60e56e37b97bd964a60388">
  <xsd:schema xmlns:xsd="http://www.w3.org/2001/XMLSchema" xmlns:xs="http://www.w3.org/2001/XMLSchema" xmlns:p="http://schemas.microsoft.com/office/2006/metadata/properties" xmlns:ns3="5a38d77a-873e-4968-a6d4-b54d409747e8" xmlns:ns4="60c8b692-7830-46f8-991b-cfa1a9870640" targetNamespace="http://schemas.microsoft.com/office/2006/metadata/properties" ma:root="true" ma:fieldsID="f6ae9c5e94160a7bd5614957567d4815" ns3:_="" ns4:_="">
    <xsd:import namespace="5a38d77a-873e-4968-a6d4-b54d409747e8"/>
    <xsd:import namespace="60c8b692-7830-46f8-991b-cfa1a9870640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GenerationTime" minOccurs="0"/>
                <xsd:element ref="ns4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a38d77a-873e-4968-a6d4-b54d409747e8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Partagé avec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Partagé avec dé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Partage du hachage d’indicateur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0c8b692-7830-46f8-991b-cfa1a987064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4A0C661-EE21-472D-A255-953BB02C3E1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51AE1F1-240C-40DF-A93A-92E7D584EE9C}">
  <ds:schemaRefs>
    <ds:schemaRef ds:uri="http://www.w3.org/XML/1998/namespace"/>
    <ds:schemaRef ds:uri="http://schemas.microsoft.com/office/2006/documentManagement/types"/>
    <ds:schemaRef ds:uri="http://schemas.microsoft.com/office/infopath/2007/PartnerControls"/>
    <ds:schemaRef ds:uri="http://purl.org/dc/dcmitype/"/>
    <ds:schemaRef ds:uri="http://purl.org/dc/elements/1.1/"/>
    <ds:schemaRef ds:uri="60c8b692-7830-46f8-991b-cfa1a9870640"/>
    <ds:schemaRef ds:uri="5a38d77a-873e-4968-a6d4-b54d409747e8"/>
    <ds:schemaRef ds:uri="http://schemas.openxmlformats.org/package/2006/metadata/core-properties"/>
    <ds:schemaRef ds:uri="http://schemas.microsoft.com/office/2006/metadata/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0FC9415C-CF3C-43F3-BF4C-609D0ABA80FA}">
  <ds:schemaRefs>
    <ds:schemaRef ds:uri="5a38d77a-873e-4968-a6d4-b54d409747e8"/>
    <ds:schemaRef ds:uri="60c8b692-7830-46f8-991b-cfa1a9870640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214</Words>
  <Application>Microsoft Office PowerPoint</Application>
  <PresentationFormat>Grand écran</PresentationFormat>
  <Paragraphs>44</Paragraphs>
  <Slides>14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14</vt:i4>
      </vt:variant>
    </vt:vector>
  </HeadingPairs>
  <TitlesOfParts>
    <vt:vector size="18" baseType="lpstr">
      <vt:lpstr>Century Gothic</vt:lpstr>
      <vt:lpstr>Consolas</vt:lpstr>
      <vt:lpstr>Wingdings 3</vt:lpstr>
      <vt:lpstr>Secteur</vt:lpstr>
      <vt:lpstr>HOME IO</vt:lpstr>
      <vt:lpstr>Les Rôles</vt:lpstr>
      <vt:lpstr>Le jeu : points d'intérêt</vt:lpstr>
      <vt:lpstr>Outils</vt:lpstr>
      <vt:lpstr>LES Maisons</vt:lpstr>
      <vt:lpstr>Les habitants</vt:lpstr>
      <vt:lpstr>Les objets connectés &amp; leurs stats:</vt:lpstr>
      <vt:lpstr>L'ACHAT D'OBJETS</vt:lpstr>
      <vt:lpstr>LA MISE A JOUR D'OBJETS</vt:lpstr>
      <vt:lpstr>Les évents</vt:lpstr>
      <vt:lpstr>Conclusion</vt:lpstr>
      <vt:lpstr>Présentation PowerPoint</vt:lpstr>
      <vt:lpstr>Place à la démonstration </vt:lpstr>
      <vt:lpstr>Des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Les objets connectés</dc:title>
  <dc:creator>Quentin LOURENCO</dc:creator>
  <cp:lastModifiedBy>Nicolas BARRAT</cp:lastModifiedBy>
  <cp:revision>1</cp:revision>
  <dcterms:created xsi:type="dcterms:W3CDTF">2021-05-27T07:18:50Z</dcterms:created>
  <dcterms:modified xsi:type="dcterms:W3CDTF">2021-05-27T14:00:17Z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0x010100E18FF124B078E24099F9BAFE78310E43</vt:lpwstr>
  </property>
</Properties>
</file>